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61" r:id="rId5"/>
    <p:sldId id="259" r:id="rId6"/>
    <p:sldId id="258" r:id="rId7"/>
    <p:sldId id="260" r:id="rId8"/>
    <p:sldId id="266" r:id="rId9"/>
    <p:sldId id="262" r:id="rId10"/>
    <p:sldId id="263" r:id="rId11"/>
    <p:sldId id="264" r:id="rId12"/>
    <p:sldId id="268" r:id="rId13"/>
    <p:sldId id="269" r:id="rId14"/>
    <p:sldId id="270"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82" d="100"/>
          <a:sy n="82" d="100"/>
        </p:scale>
        <p:origin x="9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FFE0-FBC0-4712-A253-490CC0314B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3C65D-0ED1-4016-BF2E-673915B4E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FD7B47-418A-46EC-BFEB-75D7E47529B4}"/>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59F76D02-F6E7-49C6-A8F3-BE6C3C015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072F1-0A6F-47F9-9143-4E6DC41064A6}"/>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41615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90DA-35B6-4BB6-BFE3-BE35027B22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11CA1-ED0F-4B22-89E0-B0953F5174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3EB7D-0BA6-4F0E-B32D-D0C9435DC5DA}"/>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D5AAC1A2-2DA9-493D-9CF7-119DD4290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23ACC-F880-47C4-83A7-F394D57463E0}"/>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106954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29446-0F7E-40E7-B6BE-87E44B5572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29D615-4434-42F7-AB37-1F42825F0C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BAA51-31EC-4876-BAB4-46E2AFE4E32F}"/>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ABE0A276-AFBA-4405-BD28-17478CF33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5C79F9-A2C3-4CBB-87C0-02B0D37A7A29}"/>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87479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8D31-08EC-4408-9EA1-53B523A456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5D893-BBDB-4DF6-8B8C-F5F4730C34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CF14F-3B37-4016-9474-41D3FDBB2999}"/>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4902029D-7E35-470C-9944-B12B03BE7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D4736-47D0-49B3-B8E7-C9B49FDA171A}"/>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426210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2F41-E192-4910-BDA6-A4BFD4EDD1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80CD97-40B9-4483-8929-42EF90FFC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2AD4C-9649-4AFC-AA2E-AE04C6231E04}"/>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81E0BEEC-DAC4-40E4-A58C-7790D8D43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51A43-BA07-45BB-8A6B-311EBC185D65}"/>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632964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9009-FD33-4710-8370-70E83B9C2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D06D4-F40C-4682-8570-A237E7BB63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38660-6737-4A77-B271-75733FE0AA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6ABE5-5D35-465A-BC7C-3CF2F6D71844}"/>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6" name="Footer Placeholder 5">
            <a:extLst>
              <a:ext uri="{FF2B5EF4-FFF2-40B4-BE49-F238E27FC236}">
                <a16:creationId xmlns:a16="http://schemas.microsoft.com/office/drawing/2014/main" id="{5C3B84E3-606B-48DC-A78E-1FA7E4DE4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6164D6-C1F9-4624-8908-80EAD534B13A}"/>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423296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20AC-D525-4AF1-ABD5-07F0696333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20D1A7-60C8-47E9-AFD9-A06AC9FCB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928628-6784-48E9-8ADA-A221C18D8C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A1375A-9FB2-4812-B2C3-F34D6A73B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601B53-059E-4AF8-993D-90E3E601410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0FCE9-B0B1-49CA-AEC1-6B85CCD01DAA}"/>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8" name="Footer Placeholder 7">
            <a:extLst>
              <a:ext uri="{FF2B5EF4-FFF2-40B4-BE49-F238E27FC236}">
                <a16:creationId xmlns:a16="http://schemas.microsoft.com/office/drawing/2014/main" id="{B93F65FE-3691-42E0-AD95-E557227534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1505D5-4E3A-4E09-997D-8FF85967C752}"/>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08776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45B5C-ACA7-4F95-B763-ACA8F754B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926166-768A-4163-B2C6-DCC9E78FD76E}"/>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4" name="Footer Placeholder 3">
            <a:extLst>
              <a:ext uri="{FF2B5EF4-FFF2-40B4-BE49-F238E27FC236}">
                <a16:creationId xmlns:a16="http://schemas.microsoft.com/office/drawing/2014/main" id="{135B2C1D-6EC8-41B4-808A-E79E7B38F8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C1D75F-B6E3-4D8F-8264-EE845647555D}"/>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337897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E99AF-5DBF-4B30-A429-01C918695189}"/>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3" name="Footer Placeholder 2">
            <a:extLst>
              <a:ext uri="{FF2B5EF4-FFF2-40B4-BE49-F238E27FC236}">
                <a16:creationId xmlns:a16="http://schemas.microsoft.com/office/drawing/2014/main" id="{94F53ABE-C25C-43FE-AB22-065B2EDE32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A8B8DE-FA76-475C-9194-44C819B2936F}"/>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63187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BB45-4A87-41B0-954C-EED97DF2A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3840B7-1A8F-4DAF-A79D-262B25BF78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EC4A7E-9B08-4631-8E63-BB9D0101D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B19C11-1D4C-4684-90CD-FD793BF054AB}"/>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6" name="Footer Placeholder 5">
            <a:extLst>
              <a:ext uri="{FF2B5EF4-FFF2-40B4-BE49-F238E27FC236}">
                <a16:creationId xmlns:a16="http://schemas.microsoft.com/office/drawing/2014/main" id="{F8AEA935-F131-40FC-A94A-D3A4B9B99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71DAD-D6E2-4928-8485-8674F83D8040}"/>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413570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D244-5CB0-4F35-B5AC-A9A9A75533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5ADC01-12A4-420E-8353-76F18BFDF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F405DB-AA5C-4A0F-8E7F-6287BFB35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858454-6293-455A-A73E-4DA5B1D915A6}"/>
              </a:ext>
            </a:extLst>
          </p:cNvPr>
          <p:cNvSpPr>
            <a:spLocks noGrp="1"/>
          </p:cNvSpPr>
          <p:nvPr>
            <p:ph type="dt" sz="half" idx="10"/>
          </p:nvPr>
        </p:nvSpPr>
        <p:spPr/>
        <p:txBody>
          <a:bodyPr/>
          <a:lstStyle/>
          <a:p>
            <a:fld id="{ED4A820F-E167-4065-B095-18CFB78767CC}" type="datetimeFigureOut">
              <a:rPr lang="en-US" smtClean="0"/>
              <a:t>11/9/2019</a:t>
            </a:fld>
            <a:endParaRPr lang="en-US"/>
          </a:p>
        </p:txBody>
      </p:sp>
      <p:sp>
        <p:nvSpPr>
          <p:cNvPr id="6" name="Footer Placeholder 5">
            <a:extLst>
              <a:ext uri="{FF2B5EF4-FFF2-40B4-BE49-F238E27FC236}">
                <a16:creationId xmlns:a16="http://schemas.microsoft.com/office/drawing/2014/main" id="{71486B4E-5AE7-4D41-BC9E-167C7ABD7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B1D5C-288D-49E9-BEC5-CE29E859E0D1}"/>
              </a:ext>
            </a:extLst>
          </p:cNvPr>
          <p:cNvSpPr>
            <a:spLocks noGrp="1"/>
          </p:cNvSpPr>
          <p:nvPr>
            <p:ph type="sldNum" sz="quarter" idx="12"/>
          </p:nvPr>
        </p:nvSpPr>
        <p:spPr/>
        <p:txBody>
          <a:bodyPr/>
          <a:lstStyle/>
          <a:p>
            <a:fld id="{4B07034A-E747-4C0B-BC33-DDFA6FA602D4}" type="slidenum">
              <a:rPr lang="en-US" smtClean="0"/>
              <a:t>‹#›</a:t>
            </a:fld>
            <a:endParaRPr lang="en-US"/>
          </a:p>
        </p:txBody>
      </p:sp>
    </p:spTree>
    <p:extLst>
      <p:ext uri="{BB962C8B-B14F-4D97-AF65-F5344CB8AC3E}">
        <p14:creationId xmlns:p14="http://schemas.microsoft.com/office/powerpoint/2010/main" val="186839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B66EA-75E9-4844-80ED-339AD1DA1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082F39-B348-4035-975F-D67E3604C0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34F830-5F08-4E6E-84C9-9578CA031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A820F-E167-4065-B095-18CFB78767CC}" type="datetimeFigureOut">
              <a:rPr lang="en-US" smtClean="0"/>
              <a:t>11/9/2019</a:t>
            </a:fld>
            <a:endParaRPr lang="en-US"/>
          </a:p>
        </p:txBody>
      </p:sp>
      <p:sp>
        <p:nvSpPr>
          <p:cNvPr id="5" name="Footer Placeholder 4">
            <a:extLst>
              <a:ext uri="{FF2B5EF4-FFF2-40B4-BE49-F238E27FC236}">
                <a16:creationId xmlns:a16="http://schemas.microsoft.com/office/drawing/2014/main" id="{2023B738-403E-481A-BF7C-19E648A2A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860D57-FF3A-4B63-AA7E-64A5AA7004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7034A-E747-4C0B-BC33-DDFA6FA602D4}" type="slidenum">
              <a:rPr lang="en-US" smtClean="0"/>
              <a:t>‹#›</a:t>
            </a:fld>
            <a:endParaRPr lang="en-US"/>
          </a:p>
        </p:txBody>
      </p:sp>
    </p:spTree>
    <p:extLst>
      <p:ext uri="{BB962C8B-B14F-4D97-AF65-F5344CB8AC3E}">
        <p14:creationId xmlns:p14="http://schemas.microsoft.com/office/powerpoint/2010/main" val="2910310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9AB6-6E77-4E9C-A017-17500A26B7AF}"/>
              </a:ext>
            </a:extLst>
          </p:cNvPr>
          <p:cNvSpPr>
            <a:spLocks noGrp="1"/>
          </p:cNvSpPr>
          <p:nvPr>
            <p:ph type="ctrTitle"/>
          </p:nvPr>
        </p:nvSpPr>
        <p:spPr>
          <a:xfrm>
            <a:off x="767861" y="754695"/>
            <a:ext cx="10656277" cy="2047875"/>
          </a:xfrm>
        </p:spPr>
        <p:txBody>
          <a:bodyPr>
            <a:normAutofit fontScale="90000"/>
          </a:bodyPr>
          <a:lstStyle/>
          <a:p>
            <a:r>
              <a:rPr lang="en-US" sz="3200" dirty="0">
                <a:latin typeface="Times New Roman" panose="02020603050405020304" pitchFamily="18" charset="0"/>
                <a:cs typeface="Times New Roman" panose="02020603050405020304" pitchFamily="18" charset="0"/>
              </a:rPr>
              <a:t>LICA MINOR PROJECT</a:t>
            </a:r>
            <a:br>
              <a:rPr lang="en-US" sz="3200" dirty="0"/>
            </a:br>
            <a:br>
              <a:rPr lang="en-US" sz="3200" dirty="0"/>
            </a:br>
            <a:r>
              <a:rPr lang="en-US" sz="3200" dirty="0">
                <a:latin typeface="Times New Roman" panose="02020603050405020304" pitchFamily="18" charset="0"/>
                <a:cs typeface="Times New Roman" panose="02020603050405020304" pitchFamily="18" charset="0"/>
              </a:rPr>
              <a:t>MAKING OF DARK SENSOR USING LM358 IC AND LDR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BATCH NO. : 2</a:t>
            </a:r>
            <a:br>
              <a:rPr lang="en-US" sz="3200" dirty="0">
                <a:latin typeface="Times New Roman" panose="02020603050405020304" pitchFamily="18" charset="0"/>
                <a:cs typeface="Times New Roman" panose="02020603050405020304" pitchFamily="18" charset="0"/>
              </a:rPr>
            </a:br>
            <a:br>
              <a:rPr lang="en-US" sz="3200" dirty="0"/>
            </a:br>
            <a:endParaRPr lang="en-US" sz="3200" dirty="0"/>
          </a:p>
        </p:txBody>
      </p:sp>
      <p:sp>
        <p:nvSpPr>
          <p:cNvPr id="3" name="Subtitle 2">
            <a:extLst>
              <a:ext uri="{FF2B5EF4-FFF2-40B4-BE49-F238E27FC236}">
                <a16:creationId xmlns:a16="http://schemas.microsoft.com/office/drawing/2014/main" id="{E7EBD72A-16C5-4906-84F6-F50AA9DFEC98}"/>
              </a:ext>
            </a:extLst>
          </p:cNvPr>
          <p:cNvSpPr>
            <a:spLocks noGrp="1"/>
          </p:cNvSpPr>
          <p:nvPr>
            <p:ph type="subTitle" idx="1"/>
          </p:nvPr>
        </p:nvSpPr>
        <p:spPr>
          <a:xfrm>
            <a:off x="1524000" y="4196080"/>
            <a:ext cx="9144000" cy="2292643"/>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Under the esteemed guidance of  V. Harshitha</a:t>
            </a:r>
          </a:p>
          <a:p>
            <a:pPr algn="r"/>
            <a:endParaRPr lang="en-US" dirty="0"/>
          </a:p>
          <a:p>
            <a:pPr algn="r"/>
            <a:r>
              <a:rPr lang="en-US" dirty="0"/>
              <a:t>SUBMITTED BY:</a:t>
            </a:r>
          </a:p>
          <a:p>
            <a:pPr algn="r"/>
            <a:r>
              <a:rPr lang="en-US" dirty="0"/>
              <a:t>M. Sai Kishore (171FA05305)</a:t>
            </a:r>
          </a:p>
          <a:p>
            <a:pPr algn="r"/>
            <a:r>
              <a:rPr lang="en-US" dirty="0"/>
              <a:t>R. V. L. Karthik (171FA05329)</a:t>
            </a:r>
          </a:p>
          <a:p>
            <a:pPr algn="r"/>
            <a:r>
              <a:rPr lang="en-US" dirty="0"/>
              <a:t>S. Tushar (171FA05362)</a:t>
            </a:r>
          </a:p>
        </p:txBody>
      </p:sp>
      <p:pic>
        <p:nvPicPr>
          <p:cNvPr id="5" name="Picture 4">
            <a:extLst>
              <a:ext uri="{FF2B5EF4-FFF2-40B4-BE49-F238E27FC236}">
                <a16:creationId xmlns:a16="http://schemas.microsoft.com/office/drawing/2014/main" id="{CEA1D334-51E5-44D6-96B1-4A3A6E720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25039"/>
            <a:ext cx="8087360" cy="2047875"/>
          </a:xfrm>
          <a:prstGeom prst="rect">
            <a:avLst/>
          </a:prstGeom>
        </p:spPr>
      </p:pic>
    </p:spTree>
    <p:extLst>
      <p:ext uri="{BB962C8B-B14F-4D97-AF65-F5344CB8AC3E}">
        <p14:creationId xmlns:p14="http://schemas.microsoft.com/office/powerpoint/2010/main" val="1868603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763BA-AF8B-497D-8BC8-F6D03C74E95D}"/>
              </a:ext>
            </a:extLst>
          </p:cNvPr>
          <p:cNvSpPr>
            <a:spLocks noGrp="1"/>
          </p:cNvSpPr>
          <p:nvPr>
            <p:ph idx="1"/>
          </p:nvPr>
        </p:nvSpPr>
        <p:spPr>
          <a:xfrm>
            <a:off x="838200" y="682625"/>
            <a:ext cx="10515600"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As the light increases then the resistance of LDR decreases in  the order of ohms (say by 100</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 ) by applying potential divider rule at node connected to non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terminal we get 0.8V.</a:t>
            </a:r>
          </a:p>
          <a:p>
            <a:pPr marL="0" indent="0">
              <a:buNone/>
            </a:pPr>
            <a:r>
              <a:rPr lang="en-US" sz="2400" dirty="0">
                <a:latin typeface="Times New Roman" panose="02020603050405020304" pitchFamily="18" charset="0"/>
                <a:cs typeface="Times New Roman" panose="02020603050405020304" pitchFamily="18" charset="0"/>
              </a:rPr>
              <a:t>Here the non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voltage is less than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voltage so the o/p will be zero (i.e. LED will not glow).</a:t>
            </a:r>
          </a:p>
          <a:p>
            <a:pPr marL="0" indent="0">
              <a:buNone/>
            </a:pPr>
            <a:r>
              <a:rPr lang="en-US" sz="2400" dirty="0">
                <a:latin typeface="Times New Roman" panose="02020603050405020304" pitchFamily="18" charset="0"/>
                <a:cs typeface="Times New Roman" panose="02020603050405020304" pitchFamily="18" charset="0"/>
              </a:rPr>
              <a:t>Case(2) : When the LDR is not exposed to light.</a:t>
            </a:r>
          </a:p>
          <a:p>
            <a:pPr marL="0" indent="0">
              <a:buNone/>
            </a:pPr>
            <a:r>
              <a:rPr lang="en-US" sz="2400" dirty="0">
                <a:latin typeface="Times New Roman" panose="02020603050405020304" pitchFamily="18" charset="0"/>
                <a:cs typeface="Times New Roman" panose="02020603050405020304" pitchFamily="18" charset="0"/>
              </a:rPr>
              <a:t>As the light decreases then the resistance of LDR increases in the order of Mega Ohms (say by 1M</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 by applying potential divider rule at node connected to non inverting terminal we get 8.9V.</a:t>
            </a:r>
          </a:p>
          <a:p>
            <a:pPr marL="0" indent="0">
              <a:buNone/>
            </a:pPr>
            <a:r>
              <a:rPr lang="en-US" sz="2400" dirty="0">
                <a:latin typeface="Times New Roman" panose="02020603050405020304" pitchFamily="18" charset="0"/>
                <a:cs typeface="Times New Roman" panose="02020603050405020304" pitchFamily="18" charset="0"/>
              </a:rPr>
              <a:t>Here the non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voltage is greater than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voltage so the o/p will be high (i.e. LED will glow). </a:t>
            </a:r>
          </a:p>
          <a:p>
            <a:endParaRPr lang="en-US" sz="2400" dirty="0"/>
          </a:p>
        </p:txBody>
      </p:sp>
    </p:spTree>
    <p:extLst>
      <p:ext uri="{BB962C8B-B14F-4D97-AF65-F5344CB8AC3E}">
        <p14:creationId xmlns:p14="http://schemas.microsoft.com/office/powerpoint/2010/main" val="190695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0A56-F2B0-4303-B1BD-AE36D0D5007C}"/>
              </a:ext>
            </a:extLst>
          </p:cNvPr>
          <p:cNvSpPr>
            <a:spLocks noGrp="1"/>
          </p:cNvSpPr>
          <p:nvPr>
            <p:ph type="title"/>
          </p:nvPr>
        </p:nvSpPr>
        <p:spPr/>
        <p:txBody>
          <a:bodyPr>
            <a:normAutofit/>
          </a:bodyPr>
          <a:lstStyle/>
          <a:p>
            <a:r>
              <a:rPr lang="en-US" sz="2800" b="1" u="sng" dirty="0">
                <a:latin typeface="Times New Roman" panose="02020603050405020304" pitchFamily="18" charset="0"/>
                <a:cs typeface="Times New Roman" panose="02020603050405020304" pitchFamily="18" charset="0"/>
              </a:rPr>
              <a:t>OUTPUT:</a:t>
            </a:r>
          </a:p>
        </p:txBody>
      </p:sp>
      <p:sp>
        <p:nvSpPr>
          <p:cNvPr id="3" name="Content Placeholder 2">
            <a:extLst>
              <a:ext uri="{FF2B5EF4-FFF2-40B4-BE49-F238E27FC236}">
                <a16:creationId xmlns:a16="http://schemas.microsoft.com/office/drawing/2014/main" id="{4A60FFF6-A0E1-47F7-8016-47E424E8130A}"/>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When LDR is exposed to light then LED will not glow (OFF).</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When LDR is not exposed to light then LED will glow (ON).</a:t>
            </a:r>
          </a:p>
        </p:txBody>
      </p:sp>
    </p:spTree>
    <p:extLst>
      <p:ext uri="{BB962C8B-B14F-4D97-AF65-F5344CB8AC3E}">
        <p14:creationId xmlns:p14="http://schemas.microsoft.com/office/powerpoint/2010/main" val="1253818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11CA-B595-47CC-83E1-91031AC87301}"/>
              </a:ext>
            </a:extLst>
          </p:cNvPr>
          <p:cNvSpPr>
            <a:spLocks noGrp="1"/>
          </p:cNvSpPr>
          <p:nvPr>
            <p:ph type="title"/>
          </p:nvPr>
        </p:nvSpPr>
        <p:spPr/>
        <p:txBody>
          <a:bodyPr>
            <a:normAutofit fontScale="90000"/>
          </a:bodyPr>
          <a:lstStyle/>
          <a:p>
            <a:r>
              <a:rPr lang="en-IN" sz="3200" b="1" u="sng" dirty="0">
                <a:latin typeface="Times New Roman" panose="02020603050405020304" pitchFamily="18" charset="0"/>
                <a:cs typeface="Times New Roman" panose="02020603050405020304" pitchFamily="18" charset="0"/>
              </a:rPr>
              <a:t>Hardware output:</a:t>
            </a:r>
            <a:br>
              <a:rPr lang="en-IN" sz="3200" b="1" u="sng" dirty="0">
                <a:latin typeface="Times New Roman" panose="02020603050405020304" pitchFamily="18" charset="0"/>
                <a:cs typeface="Times New Roman" panose="02020603050405020304" pitchFamily="18" charset="0"/>
              </a:rPr>
            </a:br>
            <a:br>
              <a:rPr lang="en-IN" sz="3200" b="1" u="sng"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When LDR is exposed to light then LED will not glow (OFF).</a:t>
            </a:r>
            <a:br>
              <a:rPr lang="en-IN" dirty="0"/>
            </a:br>
            <a:endParaRPr lang="en-IN" sz="2800" b="1" u="sng"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AB3D74ED-C9E5-40D2-A0D3-D6F2DEC8F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62" y="1784718"/>
            <a:ext cx="10095689" cy="454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156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F513-72D0-49BB-9B65-27A5324B7223}"/>
              </a:ext>
            </a:extLst>
          </p:cNvPr>
          <p:cNvSpPr>
            <a:spLocks noGrp="1"/>
          </p:cNvSpPr>
          <p:nvPr>
            <p:ph type="title"/>
          </p:nvPr>
        </p:nvSpPr>
        <p:spPr/>
        <p:txBody>
          <a:bodyPr>
            <a:normAutofit/>
          </a:bodyPr>
          <a:lstStyle/>
          <a:p>
            <a:r>
              <a:rPr lang="en-IN" sz="2800" b="1" u="sng" dirty="0">
                <a:latin typeface="Times New Roman" panose="02020603050405020304" pitchFamily="18" charset="0"/>
                <a:cs typeface="Times New Roman" panose="02020603050405020304" pitchFamily="18" charset="0"/>
              </a:rPr>
              <a:t>Hardware output:</a:t>
            </a:r>
            <a:br>
              <a:rPr lang="en-IN" sz="2000" b="1" u="sng" dirty="0">
                <a:latin typeface="Times New Roman" panose="02020603050405020304" pitchFamily="18" charset="0"/>
                <a:cs typeface="Times New Roman" panose="02020603050405020304" pitchFamily="18" charset="0"/>
              </a:rPr>
            </a:br>
            <a:br>
              <a:rPr lang="en-IN" sz="2000" b="1" u="sng"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When LDR is not exposed to light then LED will glow (ON).</a:t>
            </a:r>
            <a:endParaRPr lang="en-IN" sz="1600" dirty="0"/>
          </a:p>
        </p:txBody>
      </p:sp>
      <p:pic>
        <p:nvPicPr>
          <p:cNvPr id="2050" name="Picture 2">
            <a:extLst>
              <a:ext uri="{FF2B5EF4-FFF2-40B4-BE49-F238E27FC236}">
                <a16:creationId xmlns:a16="http://schemas.microsoft.com/office/drawing/2014/main" id="{400DAE99-FFD4-4011-9CB1-CD6DA814D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4858"/>
            <a:ext cx="9761376"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2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DAF809-B50D-49D0-8D1F-67C89E5BF922}"/>
              </a:ext>
            </a:extLst>
          </p:cNvPr>
          <p:cNvSpPr>
            <a:spLocks noGrp="1"/>
          </p:cNvSpPr>
          <p:nvPr>
            <p:ph idx="1"/>
          </p:nvPr>
        </p:nvSpPr>
        <p:spPr>
          <a:xfrm>
            <a:off x="558282" y="388711"/>
            <a:ext cx="10515600" cy="4351338"/>
          </a:xfrm>
        </p:spPr>
        <p:txBody>
          <a:bodyPr>
            <a:normAutofit fontScale="25000" lnSpcReduction="20000"/>
          </a:bodyPr>
          <a:lstStyle/>
          <a:p>
            <a:pPr marL="0" indent="0">
              <a:buNone/>
            </a:pPr>
            <a:r>
              <a:rPr lang="en-US" sz="11200" b="1" dirty="0"/>
              <a:t>ADVANTAGES:</a:t>
            </a:r>
            <a:endParaRPr lang="en-IN" sz="11200" dirty="0"/>
          </a:p>
          <a:p>
            <a:pPr lvl="0"/>
            <a:r>
              <a:rPr lang="en-US" sz="7200" dirty="0"/>
              <a:t>Low cost </a:t>
            </a:r>
            <a:endParaRPr lang="en-IN" sz="7200" dirty="0"/>
          </a:p>
          <a:p>
            <a:pPr lvl="0"/>
            <a:r>
              <a:rPr lang="en-US" sz="7200" dirty="0"/>
              <a:t>Less complex circuitry </a:t>
            </a:r>
            <a:endParaRPr lang="en-IN" sz="7200" dirty="0"/>
          </a:p>
          <a:p>
            <a:pPr lvl="0"/>
            <a:r>
              <a:rPr lang="en-US" sz="7200" dirty="0"/>
              <a:t>Simple and efficient </a:t>
            </a:r>
            <a:endParaRPr lang="en-IN" sz="7200" dirty="0"/>
          </a:p>
          <a:p>
            <a:pPr lvl="0"/>
            <a:r>
              <a:rPr lang="en-US" sz="7200" dirty="0"/>
              <a:t>This circuit saves time.</a:t>
            </a:r>
            <a:endParaRPr lang="en-IN" sz="7200" dirty="0"/>
          </a:p>
          <a:p>
            <a:pPr lvl="0"/>
            <a:r>
              <a:rPr lang="en-US" sz="7200" dirty="0"/>
              <a:t>Automatic control.</a:t>
            </a:r>
            <a:endParaRPr lang="en-IN" sz="7200" dirty="0"/>
          </a:p>
          <a:p>
            <a:pPr marL="0" indent="0">
              <a:buNone/>
            </a:pPr>
            <a:r>
              <a:rPr lang="en-US" sz="4200" b="1" dirty="0"/>
              <a:t> </a:t>
            </a:r>
            <a:endParaRPr lang="en-IN" sz="4200" dirty="0"/>
          </a:p>
          <a:p>
            <a:pPr marL="0" indent="0">
              <a:buNone/>
            </a:pPr>
            <a:endParaRPr lang="en-US" sz="11200" b="1" dirty="0"/>
          </a:p>
          <a:p>
            <a:pPr marL="0" indent="0">
              <a:buNone/>
            </a:pPr>
            <a:r>
              <a:rPr lang="en-US" sz="11200" b="1" dirty="0"/>
              <a:t>DISADVANTAGES:</a:t>
            </a:r>
            <a:endParaRPr lang="en-IN" sz="11200" dirty="0"/>
          </a:p>
          <a:p>
            <a:pPr lvl="0"/>
            <a:r>
              <a:rPr lang="en-US" sz="7200" dirty="0"/>
              <a:t>Some times it is problem in cloud weather conditions. </a:t>
            </a:r>
            <a:endParaRPr lang="en-IN" sz="7200" dirty="0"/>
          </a:p>
          <a:p>
            <a:pPr lvl="0"/>
            <a:r>
              <a:rPr lang="en-US" sz="7200" dirty="0"/>
              <a:t>Continuously we need to clear dust on LDR after few days.</a:t>
            </a:r>
            <a:endParaRPr lang="en-IN" sz="7200" dirty="0"/>
          </a:p>
          <a:p>
            <a:pPr marL="0" indent="0">
              <a:buNone/>
            </a:pPr>
            <a:r>
              <a:rPr lang="en-US" sz="4200" b="1" dirty="0"/>
              <a:t> </a:t>
            </a:r>
            <a:endParaRPr lang="en-IN" sz="4200" dirty="0"/>
          </a:p>
          <a:p>
            <a:pPr marL="0" indent="0">
              <a:buNone/>
            </a:pPr>
            <a:r>
              <a:rPr lang="en-US" sz="4200" b="1" dirty="0"/>
              <a:t>    </a:t>
            </a:r>
          </a:p>
          <a:p>
            <a:pPr marL="0" indent="0">
              <a:buNone/>
            </a:pPr>
            <a:r>
              <a:rPr lang="en-US" sz="11200" b="1" dirty="0"/>
              <a:t>APPLICATIONS:</a:t>
            </a:r>
            <a:endParaRPr lang="en-IN" sz="11200" dirty="0"/>
          </a:p>
          <a:p>
            <a:pPr lvl="0"/>
            <a:r>
              <a:rPr lang="en-US" sz="7200" dirty="0"/>
              <a:t>Used in street lights.</a:t>
            </a:r>
            <a:endParaRPr lang="en-IN" sz="7200" dirty="0"/>
          </a:p>
          <a:p>
            <a:pPr lvl="0"/>
            <a:r>
              <a:rPr lang="en-US" sz="7200" dirty="0"/>
              <a:t>Lamp post.</a:t>
            </a:r>
            <a:endParaRPr lang="en-IN" sz="7200" dirty="0"/>
          </a:p>
          <a:p>
            <a:pPr lvl="0"/>
            <a:r>
              <a:rPr lang="en-US" sz="7200" dirty="0"/>
              <a:t>CC Cameras (night mode).</a:t>
            </a:r>
            <a:endParaRPr lang="en-IN" sz="7200" dirty="0"/>
          </a:p>
          <a:p>
            <a:endParaRPr lang="en-IN" dirty="0"/>
          </a:p>
        </p:txBody>
      </p:sp>
    </p:spTree>
    <p:extLst>
      <p:ext uri="{BB962C8B-B14F-4D97-AF65-F5344CB8AC3E}">
        <p14:creationId xmlns:p14="http://schemas.microsoft.com/office/powerpoint/2010/main" val="1094367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EF6850-11DE-4796-B0A9-DAC719D1A525}"/>
              </a:ext>
            </a:extLst>
          </p:cNvPr>
          <p:cNvSpPr>
            <a:spLocks noGrp="1"/>
          </p:cNvSpPr>
          <p:nvPr>
            <p:ph idx="1"/>
          </p:nvPr>
        </p:nvSpPr>
        <p:spPr/>
        <p:txBody>
          <a:bodyPr>
            <a:normAutofit/>
          </a:bodyPr>
          <a:lstStyle/>
          <a:p>
            <a:pPr marL="0" indent="0">
              <a:buNone/>
            </a:pPr>
            <a:r>
              <a:rPr lang="en-US" sz="7200" dirty="0">
                <a:solidFill>
                  <a:schemeClr val="accent6">
                    <a:lumMod val="50000"/>
                  </a:schemeClr>
                </a:solidFill>
                <a:latin typeface="Bell MT" panose="02020503060305020303" pitchFamily="18" charset="0"/>
              </a:rPr>
              <a:t>             </a:t>
            </a:r>
            <a:r>
              <a:rPr lang="en-US" sz="7200" b="1" dirty="0">
                <a:solidFill>
                  <a:schemeClr val="accent6">
                    <a:lumMod val="5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233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4A90-336B-44C8-BCC4-08910F1101E8}"/>
              </a:ext>
            </a:extLst>
          </p:cNvPr>
          <p:cNvSpPr>
            <a:spLocks noGrp="1"/>
          </p:cNvSpPr>
          <p:nvPr>
            <p:ph type="title"/>
          </p:nvPr>
        </p:nvSpPr>
        <p:spPr/>
        <p:txBody>
          <a:bodyPr>
            <a:normAutofit/>
          </a:bodyPr>
          <a:lstStyle/>
          <a:p>
            <a:r>
              <a:rPr lang="en-US" sz="2800" b="1" u="sng" dirty="0">
                <a:latin typeface="Times New Roman" panose="02020603050405020304" pitchFamily="18" charset="0"/>
                <a:cs typeface="Times New Roman" panose="02020603050405020304" pitchFamily="18" charset="0"/>
              </a:rPr>
              <a:t>CONTENTS:</a:t>
            </a:r>
          </a:p>
        </p:txBody>
      </p:sp>
      <p:graphicFrame>
        <p:nvGraphicFramePr>
          <p:cNvPr id="6" name="Content Placeholder 5">
            <a:extLst>
              <a:ext uri="{FF2B5EF4-FFF2-40B4-BE49-F238E27FC236}">
                <a16:creationId xmlns:a16="http://schemas.microsoft.com/office/drawing/2014/main" id="{F4380D79-553C-4BD8-96B6-73F8EB6D6193}"/>
              </a:ext>
            </a:extLst>
          </p:cNvPr>
          <p:cNvGraphicFramePr>
            <a:graphicFrameLocks noGrp="1"/>
          </p:cNvGraphicFramePr>
          <p:nvPr>
            <p:ph idx="1"/>
            <p:extLst>
              <p:ext uri="{D42A27DB-BD31-4B8C-83A1-F6EECF244321}">
                <p14:modId xmlns:p14="http://schemas.microsoft.com/office/powerpoint/2010/main" val="2340527841"/>
              </p:ext>
            </p:extLst>
          </p:nvPr>
        </p:nvGraphicFramePr>
        <p:xfrm>
          <a:off x="1083491" y="1690688"/>
          <a:ext cx="8407400" cy="4476228"/>
        </p:xfrm>
        <a:graphic>
          <a:graphicData uri="http://schemas.openxmlformats.org/drawingml/2006/table">
            <a:tbl>
              <a:tblPr firstRow="1" bandRow="1">
                <a:tableStyleId>{5C22544A-7EE6-4342-B048-85BDC9FD1C3A}</a:tableStyleId>
              </a:tblPr>
              <a:tblGrid>
                <a:gridCol w="1610360">
                  <a:extLst>
                    <a:ext uri="{9D8B030D-6E8A-4147-A177-3AD203B41FA5}">
                      <a16:colId xmlns:a16="http://schemas.microsoft.com/office/drawing/2014/main" val="779482414"/>
                    </a:ext>
                  </a:extLst>
                </a:gridCol>
                <a:gridCol w="4947920">
                  <a:extLst>
                    <a:ext uri="{9D8B030D-6E8A-4147-A177-3AD203B41FA5}">
                      <a16:colId xmlns:a16="http://schemas.microsoft.com/office/drawing/2014/main" val="1925962576"/>
                    </a:ext>
                  </a:extLst>
                </a:gridCol>
                <a:gridCol w="1849120">
                  <a:extLst>
                    <a:ext uri="{9D8B030D-6E8A-4147-A177-3AD203B41FA5}">
                      <a16:colId xmlns:a16="http://schemas.microsoft.com/office/drawing/2014/main" val="1143199800"/>
                    </a:ext>
                  </a:extLst>
                </a:gridCol>
              </a:tblGrid>
              <a:tr h="373019">
                <a:tc>
                  <a:txBody>
                    <a:bodyPr/>
                    <a:lstStyle/>
                    <a:p>
                      <a:r>
                        <a:rPr lang="en-US" dirty="0"/>
                        <a:t>   S.NO</a:t>
                      </a:r>
                    </a:p>
                  </a:txBody>
                  <a:tcPr/>
                </a:tc>
                <a:tc>
                  <a:txBody>
                    <a:bodyPr/>
                    <a:lstStyle/>
                    <a:p>
                      <a:r>
                        <a:rPr lang="en-US" dirty="0"/>
                        <a:t>     Name</a:t>
                      </a:r>
                    </a:p>
                  </a:txBody>
                  <a:tcPr/>
                </a:tc>
                <a:tc>
                  <a:txBody>
                    <a:bodyPr/>
                    <a:lstStyle/>
                    <a:p>
                      <a:r>
                        <a:rPr lang="en-US" dirty="0"/>
                        <a:t>  Page no.</a:t>
                      </a:r>
                    </a:p>
                  </a:txBody>
                  <a:tcPr/>
                </a:tc>
                <a:extLst>
                  <a:ext uri="{0D108BD9-81ED-4DB2-BD59-A6C34878D82A}">
                    <a16:rowId xmlns:a16="http://schemas.microsoft.com/office/drawing/2014/main" val="681958586"/>
                  </a:ext>
                </a:extLst>
              </a:tr>
              <a:tr h="373019">
                <a:tc>
                  <a:txBody>
                    <a:bodyPr/>
                    <a:lstStyle/>
                    <a:p>
                      <a:r>
                        <a:rPr lang="en-US" dirty="0"/>
                        <a:t>1</a:t>
                      </a:r>
                    </a:p>
                  </a:txBody>
                  <a:tcPr/>
                </a:tc>
                <a:tc>
                  <a:txBody>
                    <a:bodyPr/>
                    <a:lstStyle/>
                    <a:p>
                      <a:r>
                        <a:rPr lang="en-US" dirty="0"/>
                        <a:t>Abstract</a:t>
                      </a:r>
                    </a:p>
                  </a:txBody>
                  <a:tcPr/>
                </a:tc>
                <a:tc>
                  <a:txBody>
                    <a:bodyPr/>
                    <a:lstStyle/>
                    <a:p>
                      <a:r>
                        <a:rPr lang="en-US" dirty="0"/>
                        <a:t>3</a:t>
                      </a:r>
                    </a:p>
                  </a:txBody>
                  <a:tcPr/>
                </a:tc>
                <a:extLst>
                  <a:ext uri="{0D108BD9-81ED-4DB2-BD59-A6C34878D82A}">
                    <a16:rowId xmlns:a16="http://schemas.microsoft.com/office/drawing/2014/main" val="3574092924"/>
                  </a:ext>
                </a:extLst>
              </a:tr>
              <a:tr h="373019">
                <a:tc>
                  <a:txBody>
                    <a:bodyPr/>
                    <a:lstStyle/>
                    <a:p>
                      <a:r>
                        <a:rPr lang="en-US" dirty="0"/>
                        <a:t>2</a:t>
                      </a:r>
                    </a:p>
                  </a:txBody>
                  <a:tcPr/>
                </a:tc>
                <a:tc>
                  <a:txBody>
                    <a:bodyPr/>
                    <a:lstStyle/>
                    <a:p>
                      <a:r>
                        <a:rPr lang="en-US" dirty="0"/>
                        <a:t>Introduction</a:t>
                      </a:r>
                    </a:p>
                  </a:txBody>
                  <a:tcPr/>
                </a:tc>
                <a:tc>
                  <a:txBody>
                    <a:bodyPr/>
                    <a:lstStyle/>
                    <a:p>
                      <a:r>
                        <a:rPr lang="en-US" dirty="0"/>
                        <a:t>4</a:t>
                      </a:r>
                    </a:p>
                  </a:txBody>
                  <a:tcPr/>
                </a:tc>
                <a:extLst>
                  <a:ext uri="{0D108BD9-81ED-4DB2-BD59-A6C34878D82A}">
                    <a16:rowId xmlns:a16="http://schemas.microsoft.com/office/drawing/2014/main" val="615876136"/>
                  </a:ext>
                </a:extLst>
              </a:tr>
              <a:tr h="373019">
                <a:tc>
                  <a:txBody>
                    <a:bodyPr/>
                    <a:lstStyle/>
                    <a:p>
                      <a:r>
                        <a:rPr lang="en-US" dirty="0"/>
                        <a:t>3</a:t>
                      </a:r>
                    </a:p>
                  </a:txBody>
                  <a:tcPr/>
                </a:tc>
                <a:tc>
                  <a:txBody>
                    <a:bodyPr/>
                    <a:lstStyle/>
                    <a:p>
                      <a:r>
                        <a:rPr lang="en-US" dirty="0"/>
                        <a:t>Pin diagram of LM358</a:t>
                      </a:r>
                    </a:p>
                  </a:txBody>
                  <a:tcPr/>
                </a:tc>
                <a:tc>
                  <a:txBody>
                    <a:bodyPr/>
                    <a:lstStyle/>
                    <a:p>
                      <a:r>
                        <a:rPr lang="en-US" dirty="0"/>
                        <a:t>5</a:t>
                      </a:r>
                    </a:p>
                  </a:txBody>
                  <a:tcPr/>
                </a:tc>
                <a:extLst>
                  <a:ext uri="{0D108BD9-81ED-4DB2-BD59-A6C34878D82A}">
                    <a16:rowId xmlns:a16="http://schemas.microsoft.com/office/drawing/2014/main" val="3809975617"/>
                  </a:ext>
                </a:extLst>
              </a:tr>
              <a:tr h="373019">
                <a:tc>
                  <a:txBody>
                    <a:bodyPr/>
                    <a:lstStyle/>
                    <a:p>
                      <a:r>
                        <a:rPr lang="en-US" dirty="0"/>
                        <a:t>4</a:t>
                      </a:r>
                    </a:p>
                  </a:txBody>
                  <a:tcPr/>
                </a:tc>
                <a:tc>
                  <a:txBody>
                    <a:bodyPr/>
                    <a:lstStyle/>
                    <a:p>
                      <a:r>
                        <a:rPr lang="en-US" dirty="0"/>
                        <a:t>Circuit diagram</a:t>
                      </a:r>
                    </a:p>
                  </a:txBody>
                  <a:tcPr/>
                </a:tc>
                <a:tc>
                  <a:txBody>
                    <a:bodyPr/>
                    <a:lstStyle/>
                    <a:p>
                      <a:r>
                        <a:rPr lang="en-US" dirty="0"/>
                        <a:t>6</a:t>
                      </a:r>
                    </a:p>
                  </a:txBody>
                  <a:tcPr/>
                </a:tc>
                <a:extLst>
                  <a:ext uri="{0D108BD9-81ED-4DB2-BD59-A6C34878D82A}">
                    <a16:rowId xmlns:a16="http://schemas.microsoft.com/office/drawing/2014/main" val="2510517529"/>
                  </a:ext>
                </a:extLst>
              </a:tr>
              <a:tr h="373019">
                <a:tc>
                  <a:txBody>
                    <a:bodyPr/>
                    <a:lstStyle/>
                    <a:p>
                      <a:r>
                        <a:rPr lang="en-US" dirty="0"/>
                        <a:t>5</a:t>
                      </a:r>
                    </a:p>
                  </a:txBody>
                  <a:tcPr/>
                </a:tc>
                <a:tc>
                  <a:txBody>
                    <a:bodyPr/>
                    <a:lstStyle/>
                    <a:p>
                      <a:r>
                        <a:rPr lang="en-US" dirty="0"/>
                        <a:t>Components required</a:t>
                      </a:r>
                    </a:p>
                  </a:txBody>
                  <a:tcPr/>
                </a:tc>
                <a:tc>
                  <a:txBody>
                    <a:bodyPr/>
                    <a:lstStyle/>
                    <a:p>
                      <a:r>
                        <a:rPr lang="en-US" dirty="0"/>
                        <a:t>7</a:t>
                      </a:r>
                    </a:p>
                  </a:txBody>
                  <a:tcPr/>
                </a:tc>
                <a:extLst>
                  <a:ext uri="{0D108BD9-81ED-4DB2-BD59-A6C34878D82A}">
                    <a16:rowId xmlns:a16="http://schemas.microsoft.com/office/drawing/2014/main" val="3482118311"/>
                  </a:ext>
                </a:extLst>
              </a:tr>
              <a:tr h="373019">
                <a:tc>
                  <a:txBody>
                    <a:bodyPr/>
                    <a:lstStyle/>
                    <a:p>
                      <a:r>
                        <a:rPr lang="en-US" dirty="0"/>
                        <a:t>6</a:t>
                      </a:r>
                    </a:p>
                  </a:txBody>
                  <a:tcPr/>
                </a:tc>
                <a:tc>
                  <a:txBody>
                    <a:bodyPr/>
                    <a:lstStyle/>
                    <a:p>
                      <a:r>
                        <a:rPr lang="en-US" dirty="0"/>
                        <a:t>Designing</a:t>
                      </a:r>
                    </a:p>
                  </a:txBody>
                  <a:tcPr/>
                </a:tc>
                <a:tc>
                  <a:txBody>
                    <a:bodyPr/>
                    <a:lstStyle/>
                    <a:p>
                      <a:r>
                        <a:rPr lang="en-US" dirty="0"/>
                        <a:t>8</a:t>
                      </a:r>
                    </a:p>
                  </a:txBody>
                  <a:tcPr/>
                </a:tc>
                <a:extLst>
                  <a:ext uri="{0D108BD9-81ED-4DB2-BD59-A6C34878D82A}">
                    <a16:rowId xmlns:a16="http://schemas.microsoft.com/office/drawing/2014/main" val="526139579"/>
                  </a:ext>
                </a:extLst>
              </a:tr>
              <a:tr h="373019">
                <a:tc>
                  <a:txBody>
                    <a:bodyPr/>
                    <a:lstStyle/>
                    <a:p>
                      <a:r>
                        <a:rPr lang="en-US" dirty="0"/>
                        <a:t>7</a:t>
                      </a:r>
                    </a:p>
                  </a:txBody>
                  <a:tcPr/>
                </a:tc>
                <a:tc>
                  <a:txBody>
                    <a:bodyPr/>
                    <a:lstStyle/>
                    <a:p>
                      <a:r>
                        <a:rPr lang="en-US" dirty="0"/>
                        <a:t>Working</a:t>
                      </a:r>
                    </a:p>
                  </a:txBody>
                  <a:tcPr/>
                </a:tc>
                <a:tc>
                  <a:txBody>
                    <a:bodyPr/>
                    <a:lstStyle/>
                    <a:p>
                      <a:r>
                        <a:rPr lang="en-US" dirty="0"/>
                        <a:t>9 – 10</a:t>
                      </a:r>
                    </a:p>
                  </a:txBody>
                  <a:tcPr/>
                </a:tc>
                <a:extLst>
                  <a:ext uri="{0D108BD9-81ED-4DB2-BD59-A6C34878D82A}">
                    <a16:rowId xmlns:a16="http://schemas.microsoft.com/office/drawing/2014/main" val="142385126"/>
                  </a:ext>
                </a:extLst>
              </a:tr>
              <a:tr h="373019">
                <a:tc>
                  <a:txBody>
                    <a:bodyPr/>
                    <a:lstStyle/>
                    <a:p>
                      <a:r>
                        <a:rPr lang="en-US" dirty="0"/>
                        <a:t>8 </a:t>
                      </a:r>
                    </a:p>
                  </a:txBody>
                  <a:tcPr/>
                </a:tc>
                <a:tc>
                  <a:txBody>
                    <a:bodyPr/>
                    <a:lstStyle/>
                    <a:p>
                      <a:r>
                        <a:rPr lang="en-US" dirty="0"/>
                        <a:t>Output</a:t>
                      </a:r>
                    </a:p>
                  </a:txBody>
                  <a:tcPr/>
                </a:tc>
                <a:tc>
                  <a:txBody>
                    <a:bodyPr/>
                    <a:lstStyle/>
                    <a:p>
                      <a:r>
                        <a:rPr lang="en-US" dirty="0"/>
                        <a:t>11</a:t>
                      </a:r>
                    </a:p>
                  </a:txBody>
                  <a:tcPr/>
                </a:tc>
                <a:extLst>
                  <a:ext uri="{0D108BD9-81ED-4DB2-BD59-A6C34878D82A}">
                    <a16:rowId xmlns:a16="http://schemas.microsoft.com/office/drawing/2014/main" val="833628178"/>
                  </a:ext>
                </a:extLst>
              </a:tr>
              <a:tr h="373019">
                <a:tc>
                  <a:txBody>
                    <a:bodyPr/>
                    <a:lstStyle/>
                    <a:p>
                      <a:r>
                        <a:rPr lang="en-US" dirty="0"/>
                        <a:t>9</a:t>
                      </a:r>
                    </a:p>
                  </a:txBody>
                  <a:tcPr/>
                </a:tc>
                <a:tc>
                  <a:txBody>
                    <a:bodyPr/>
                    <a:lstStyle/>
                    <a:p>
                      <a:r>
                        <a:rPr lang="en-US" dirty="0"/>
                        <a:t>Hardware output</a:t>
                      </a:r>
                    </a:p>
                  </a:txBody>
                  <a:tcPr/>
                </a:tc>
                <a:tc>
                  <a:txBody>
                    <a:bodyPr/>
                    <a:lstStyle/>
                    <a:p>
                      <a:r>
                        <a:rPr lang="en-US" dirty="0"/>
                        <a:t>12-13</a:t>
                      </a:r>
                    </a:p>
                  </a:txBody>
                  <a:tcPr/>
                </a:tc>
                <a:extLst>
                  <a:ext uri="{0D108BD9-81ED-4DB2-BD59-A6C34878D82A}">
                    <a16:rowId xmlns:a16="http://schemas.microsoft.com/office/drawing/2014/main" val="1483677522"/>
                  </a:ext>
                </a:extLst>
              </a:tr>
              <a:tr h="373019">
                <a:tc>
                  <a:txBody>
                    <a:bodyPr/>
                    <a:lstStyle/>
                    <a:p>
                      <a:r>
                        <a:rPr lang="en-US" dirty="0"/>
                        <a:t>10</a:t>
                      </a:r>
                    </a:p>
                  </a:txBody>
                  <a:tcPr/>
                </a:tc>
                <a:tc>
                  <a:txBody>
                    <a:bodyPr/>
                    <a:lstStyle/>
                    <a:p>
                      <a:r>
                        <a:rPr lang="en-US" dirty="0"/>
                        <a:t>Advantages, disadvantages and applications</a:t>
                      </a:r>
                    </a:p>
                  </a:txBody>
                  <a:tcPr/>
                </a:tc>
                <a:tc>
                  <a:txBody>
                    <a:bodyPr/>
                    <a:lstStyle/>
                    <a:p>
                      <a:r>
                        <a:rPr lang="en-US" dirty="0"/>
                        <a:t>14</a:t>
                      </a:r>
                    </a:p>
                  </a:txBody>
                  <a:tcPr/>
                </a:tc>
                <a:extLst>
                  <a:ext uri="{0D108BD9-81ED-4DB2-BD59-A6C34878D82A}">
                    <a16:rowId xmlns:a16="http://schemas.microsoft.com/office/drawing/2014/main" val="573529548"/>
                  </a:ext>
                </a:extLst>
              </a:tr>
              <a:tr h="37301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60038"/>
                  </a:ext>
                </a:extLst>
              </a:tr>
            </a:tbl>
          </a:graphicData>
        </a:graphic>
      </p:graphicFrame>
    </p:spTree>
    <p:extLst>
      <p:ext uri="{BB962C8B-B14F-4D97-AF65-F5344CB8AC3E}">
        <p14:creationId xmlns:p14="http://schemas.microsoft.com/office/powerpoint/2010/main" val="959689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5D0C-28D5-4DC0-A6CB-238760B97E3F}"/>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ABSTRACT :</a:t>
            </a:r>
          </a:p>
        </p:txBody>
      </p:sp>
      <p:sp>
        <p:nvSpPr>
          <p:cNvPr id="3" name="Content Placeholder 2">
            <a:extLst>
              <a:ext uri="{FF2B5EF4-FFF2-40B4-BE49-F238E27FC236}">
                <a16:creationId xmlns:a16="http://schemas.microsoft.com/office/drawing/2014/main" id="{3AA1E1B6-B13E-4BB1-B546-66B9B41B7821}"/>
              </a:ext>
            </a:extLst>
          </p:cNvPr>
          <p:cNvSpPr>
            <a:spLocks noGrp="1"/>
          </p:cNvSpPr>
          <p:nvPr>
            <p:ph idx="1"/>
          </p:nvPr>
        </p:nvSpPr>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this project we are going to design a dark sensor circuit using LM358 IC and LDR. The main function of this circuit is it will be in ON condition when surroundings are dark, similarly it will be in OFF condition when surroundings are dark. It is a automatic switching of LED depending on light intensity.</a:t>
            </a:r>
          </a:p>
        </p:txBody>
      </p:sp>
    </p:spTree>
    <p:extLst>
      <p:ext uri="{BB962C8B-B14F-4D97-AF65-F5344CB8AC3E}">
        <p14:creationId xmlns:p14="http://schemas.microsoft.com/office/powerpoint/2010/main" val="170508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B80C-25F6-4BEB-BCEA-B17DD4E3FC8F}"/>
              </a:ext>
            </a:extLst>
          </p:cNvPr>
          <p:cNvSpPr>
            <a:spLocks noGrp="1"/>
          </p:cNvSpPr>
          <p:nvPr>
            <p:ph type="title"/>
          </p:nvPr>
        </p:nvSpPr>
        <p:spPr>
          <a:xfrm>
            <a:off x="838200" y="365126"/>
            <a:ext cx="10515600" cy="681160"/>
          </a:xfrm>
        </p:spPr>
        <p:txBody>
          <a:bodyPr>
            <a:normAutofit fontScale="90000"/>
          </a:bodyPr>
          <a:lstStyle/>
          <a:p>
            <a:r>
              <a:rPr lang="en-US" sz="2800" b="1" u="sng" dirty="0">
                <a:latin typeface="Times New Roman" panose="02020603050405020304" pitchFamily="18" charset="0"/>
                <a:cs typeface="Times New Roman" panose="02020603050405020304" pitchFamily="18" charset="0"/>
              </a:rPr>
              <a:t>INTRODUCTION :</a:t>
            </a:r>
            <a:br>
              <a:rPr lang="en-US" sz="2800" b="1" u="sng" dirty="0">
                <a:latin typeface="Times New Roman" panose="02020603050405020304" pitchFamily="18" charset="0"/>
                <a:cs typeface="Times New Roman" panose="02020603050405020304" pitchFamily="18" charset="0"/>
              </a:rPr>
            </a:br>
            <a:endParaRPr lang="en-US" sz="28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928C09-A2C2-47B9-B27C-9C89B6C501A2}"/>
              </a:ext>
            </a:extLst>
          </p:cNvPr>
          <p:cNvSpPr>
            <a:spLocks noGrp="1"/>
          </p:cNvSpPr>
          <p:nvPr>
            <p:ph idx="1"/>
          </p:nvPr>
        </p:nvSpPr>
        <p:spPr>
          <a:xfrm>
            <a:off x="838200" y="797120"/>
            <a:ext cx="10515600" cy="4351338"/>
          </a:xfrm>
        </p:spPr>
        <p:txBody>
          <a:bodyPr>
            <a:noAutofit/>
          </a:bodyPr>
          <a:lstStyle/>
          <a:p>
            <a:r>
              <a:rPr lang="en-US" sz="2400" dirty="0">
                <a:latin typeface="Times New Roman" panose="02020603050405020304" pitchFamily="18" charset="0"/>
                <a:cs typeface="Times New Roman" panose="02020603050405020304" pitchFamily="18" charset="0"/>
              </a:rPr>
              <a:t>In general automation of things plays an important role in our daily routine. So we have to be a part of automation of things.</a:t>
            </a:r>
          </a:p>
          <a:p>
            <a:r>
              <a:rPr lang="en-US" sz="2400" dirty="0">
                <a:latin typeface="Times New Roman" panose="02020603050405020304" pitchFamily="18" charset="0"/>
                <a:cs typeface="Times New Roman" panose="02020603050405020304" pitchFamily="18" charset="0"/>
              </a:rPr>
              <a:t>In this project we designed a circuit which works on the intensity of the light.</a:t>
            </a:r>
          </a:p>
          <a:p>
            <a:r>
              <a:rPr lang="en-US" sz="2400" dirty="0">
                <a:latin typeface="Times New Roman" panose="02020603050405020304" pitchFamily="18" charset="0"/>
                <a:cs typeface="Times New Roman" panose="02020603050405020304" pitchFamily="18" charset="0"/>
              </a:rPr>
              <a:t>Here we designed a dark sensor using an op-amp LM358 IC and LDR. In this circuit the LED will glow automatically by sensing the surroundings light intensity.</a:t>
            </a:r>
          </a:p>
          <a:p>
            <a:r>
              <a:rPr lang="en-US" sz="2400" dirty="0">
                <a:latin typeface="Times New Roman" panose="02020603050405020304" pitchFamily="18" charset="0"/>
                <a:cs typeface="Times New Roman" panose="02020603050405020304" pitchFamily="18" charset="0"/>
              </a:rPr>
              <a:t> when it becomes dark (i.e. night) the LED will glow and if the surroundings becomes brighter (i.e. day time) the LED will automatically turn OFF.</a:t>
            </a:r>
          </a:p>
          <a:p>
            <a:r>
              <a:rPr lang="en-US" sz="2400" dirty="0">
                <a:latin typeface="Times New Roman" panose="02020603050405020304" pitchFamily="18" charset="0"/>
                <a:cs typeface="Times New Roman" panose="02020603050405020304" pitchFamily="18" charset="0"/>
              </a:rPr>
              <a:t>The LM358 IC is a low power dual operational amplifier which is available at low cost. It consists of 8 pins. In internal circuit of this IC there are two comparator circuits, but in this circuit design we are making use of only one comparator.  </a:t>
            </a:r>
          </a:p>
          <a:p>
            <a:r>
              <a:rPr lang="en-US" sz="2400" dirty="0">
                <a:latin typeface="Times New Roman" panose="02020603050405020304" pitchFamily="18" charset="0"/>
                <a:cs typeface="Times New Roman" panose="02020603050405020304" pitchFamily="18" charset="0"/>
              </a:rPr>
              <a:t>The light dependent resistor (LDR) is a kind of photo resistor and it is available in market at low cost. The resistance value of LDR is purely depends upon the intensity of the light. If the light increases then the resistance will decrease and if the light decreases then the resistance will increase.</a:t>
            </a:r>
          </a:p>
        </p:txBody>
      </p:sp>
    </p:spTree>
    <p:extLst>
      <p:ext uri="{BB962C8B-B14F-4D97-AF65-F5344CB8AC3E}">
        <p14:creationId xmlns:p14="http://schemas.microsoft.com/office/powerpoint/2010/main" val="3544239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7279-40EB-4F2B-8E56-8DDDE831E9B0}"/>
              </a:ext>
            </a:extLst>
          </p:cNvPr>
          <p:cNvSpPr>
            <a:spLocks noGrp="1"/>
          </p:cNvSpPr>
          <p:nvPr>
            <p:ph type="title"/>
          </p:nvPr>
        </p:nvSpPr>
        <p:spPr/>
        <p:txBody>
          <a:bodyPr>
            <a:normAutofit/>
          </a:bodyPr>
          <a:lstStyle/>
          <a:p>
            <a:r>
              <a:rPr lang="en-US" sz="2400" b="1" u="sng" dirty="0">
                <a:latin typeface="Times New Roman" panose="02020603050405020304" pitchFamily="18" charset="0"/>
                <a:cs typeface="Times New Roman" panose="02020603050405020304" pitchFamily="18" charset="0"/>
              </a:rPr>
              <a:t>Pin diagram of LM358 IC:</a:t>
            </a:r>
          </a:p>
        </p:txBody>
      </p:sp>
      <p:pic>
        <p:nvPicPr>
          <p:cNvPr id="5" name="Content Placeholder 4">
            <a:extLst>
              <a:ext uri="{FF2B5EF4-FFF2-40B4-BE49-F238E27FC236}">
                <a16:creationId xmlns:a16="http://schemas.microsoft.com/office/drawing/2014/main" id="{D0D21E98-7B15-4603-A2FB-14BE5D21B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885" y="1600200"/>
            <a:ext cx="8932984" cy="4892675"/>
          </a:xfrm>
        </p:spPr>
      </p:pic>
    </p:spTree>
    <p:extLst>
      <p:ext uri="{BB962C8B-B14F-4D97-AF65-F5344CB8AC3E}">
        <p14:creationId xmlns:p14="http://schemas.microsoft.com/office/powerpoint/2010/main" val="267339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238B-149D-4ABE-BA6E-DC44DC598456}"/>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Circuit diagram:</a:t>
            </a:r>
          </a:p>
        </p:txBody>
      </p:sp>
      <p:pic>
        <p:nvPicPr>
          <p:cNvPr id="5" name="Content Placeholder 4">
            <a:extLst>
              <a:ext uri="{FF2B5EF4-FFF2-40B4-BE49-F238E27FC236}">
                <a16:creationId xmlns:a16="http://schemas.microsoft.com/office/drawing/2014/main" id="{85482B8E-42A2-4C4A-89ED-C4A817074A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869" y="1600200"/>
            <a:ext cx="10383716" cy="4739053"/>
          </a:xfrm>
        </p:spPr>
      </p:pic>
    </p:spTree>
    <p:extLst>
      <p:ext uri="{BB962C8B-B14F-4D97-AF65-F5344CB8AC3E}">
        <p14:creationId xmlns:p14="http://schemas.microsoft.com/office/powerpoint/2010/main" val="2497786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E0A-9CC2-4223-9A4E-94779442BC59}"/>
              </a:ext>
            </a:extLst>
          </p:cNvPr>
          <p:cNvSpPr>
            <a:spLocks noGrp="1"/>
          </p:cNvSpPr>
          <p:nvPr>
            <p:ph type="title"/>
          </p:nvPr>
        </p:nvSpPr>
        <p:spPr/>
        <p:txBody>
          <a:bodyPr>
            <a:normAutofit/>
          </a:bodyPr>
          <a:lstStyle/>
          <a:p>
            <a:r>
              <a:rPr lang="en-US" sz="2400" b="1" u="sng" dirty="0">
                <a:latin typeface="Times New Roman" panose="02020603050405020304" pitchFamily="18" charset="0"/>
                <a:cs typeface="Times New Roman" panose="02020603050405020304" pitchFamily="18" charset="0"/>
              </a:rPr>
              <a:t>Components required:</a:t>
            </a:r>
          </a:p>
        </p:txBody>
      </p:sp>
      <p:sp>
        <p:nvSpPr>
          <p:cNvPr id="3" name="Content Placeholder 2">
            <a:extLst>
              <a:ext uri="{FF2B5EF4-FFF2-40B4-BE49-F238E27FC236}">
                <a16:creationId xmlns:a16="http://schemas.microsoft.com/office/drawing/2014/main" id="{FAB96835-B08C-470E-A880-52DADDD29828}"/>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LM358 IC</a:t>
            </a:r>
          </a:p>
          <a:p>
            <a:pPr marL="0" indent="0">
              <a:buNone/>
            </a:pPr>
            <a:r>
              <a:rPr lang="en-US" sz="2400" dirty="0">
                <a:latin typeface="Times New Roman" panose="02020603050405020304" pitchFamily="18" charset="0"/>
                <a:cs typeface="Times New Roman" panose="02020603050405020304" pitchFamily="18" charset="0"/>
              </a:rPr>
              <a:t>LDR (light dependent resistor)</a:t>
            </a:r>
          </a:p>
          <a:p>
            <a:pPr marL="0" indent="0">
              <a:buNone/>
            </a:pPr>
            <a:r>
              <a:rPr lang="en-US" sz="2400" dirty="0">
                <a:latin typeface="Times New Roman" panose="02020603050405020304" pitchFamily="18" charset="0"/>
                <a:cs typeface="Times New Roman" panose="02020603050405020304" pitchFamily="18" charset="0"/>
              </a:rPr>
              <a:t>4.7KΩ resistors – 2</a:t>
            </a:r>
          </a:p>
          <a:p>
            <a:pPr marL="0" indent="0">
              <a:buNone/>
            </a:pPr>
            <a:r>
              <a:rPr lang="en-US" sz="2400" dirty="0">
                <a:latin typeface="Times New Roman" panose="02020603050405020304" pitchFamily="18" charset="0"/>
                <a:cs typeface="Times New Roman" panose="02020603050405020304" pitchFamily="18" charset="0"/>
              </a:rPr>
              <a:t>10KΩ resistors – 2</a:t>
            </a:r>
          </a:p>
          <a:p>
            <a:pPr marL="0" indent="0">
              <a:buNone/>
            </a:pPr>
            <a:r>
              <a:rPr lang="en-US" sz="2400" dirty="0">
                <a:latin typeface="Times New Roman" panose="02020603050405020304" pitchFamily="18" charset="0"/>
                <a:cs typeface="Times New Roman" panose="02020603050405020304" pitchFamily="18" charset="0"/>
              </a:rPr>
              <a:t>220Ω resistor – 1</a:t>
            </a:r>
          </a:p>
          <a:p>
            <a:pPr marL="0" indent="0">
              <a:buNone/>
            </a:pPr>
            <a:r>
              <a:rPr lang="en-US" sz="2400" dirty="0">
                <a:latin typeface="Times New Roman" panose="02020603050405020304" pitchFamily="18" charset="0"/>
                <a:cs typeface="Times New Roman" panose="02020603050405020304" pitchFamily="18" charset="0"/>
              </a:rPr>
              <a:t>LED (light emitting diode)</a:t>
            </a:r>
          </a:p>
        </p:txBody>
      </p:sp>
    </p:spTree>
    <p:extLst>
      <p:ext uri="{BB962C8B-B14F-4D97-AF65-F5344CB8AC3E}">
        <p14:creationId xmlns:p14="http://schemas.microsoft.com/office/powerpoint/2010/main" val="426214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518F-BAA0-4CD5-AA0D-3C7ED30DAE19}"/>
              </a:ext>
            </a:extLst>
          </p:cNvPr>
          <p:cNvSpPr>
            <a:spLocks noGrp="1"/>
          </p:cNvSpPr>
          <p:nvPr>
            <p:ph type="title"/>
          </p:nvPr>
        </p:nvSpPr>
        <p:spPr/>
        <p:txBody>
          <a:bodyPr>
            <a:normAutofit/>
          </a:bodyPr>
          <a:lstStyle/>
          <a:p>
            <a:r>
              <a:rPr lang="en-US" sz="2800" b="1" u="sng" dirty="0">
                <a:latin typeface="Times New Roman" panose="02020603050405020304" pitchFamily="18" charset="0"/>
                <a:cs typeface="Times New Roman" panose="02020603050405020304" pitchFamily="18" charset="0"/>
              </a:rPr>
              <a:t>Designing :</a:t>
            </a:r>
          </a:p>
        </p:txBody>
      </p:sp>
      <p:sp>
        <p:nvSpPr>
          <p:cNvPr id="3" name="Content Placeholder 2">
            <a:extLst>
              <a:ext uri="{FF2B5EF4-FFF2-40B4-BE49-F238E27FC236}">
                <a16:creationId xmlns:a16="http://schemas.microsoft.com/office/drawing/2014/main" id="{FDAC2459-F7CC-454D-9E28-E3847D8D8069}"/>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Connect two 4.7K ohm resistors parallel with 9V battery. And also connect 10K ohm resistor and LDR back to back parallel with battery.</a:t>
            </a:r>
          </a:p>
          <a:p>
            <a:pPr marL="0" indent="0">
              <a:buNone/>
            </a:pPr>
            <a:r>
              <a:rPr lang="en-US" sz="2400" dirty="0">
                <a:latin typeface="Times New Roman" panose="02020603050405020304" pitchFamily="18" charset="0"/>
                <a:cs typeface="Times New Roman" panose="02020603050405020304" pitchFamily="18" charset="0"/>
              </a:rPr>
              <a:t>Identify the pins of LM358 IC correctly and connect 8</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pin to +v and 4</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pin to ground. Connect the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terminal in between the two 4.7K ohm resistors and similarly connect non inverting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/p in between the 10K ohm resistor and LDR.</a:t>
            </a:r>
          </a:p>
          <a:p>
            <a:pPr marL="0" indent="0">
              <a:buNone/>
            </a:pPr>
            <a:r>
              <a:rPr lang="en-US" sz="2400" dirty="0">
                <a:latin typeface="Times New Roman" panose="02020603050405020304" pitchFamily="18" charset="0"/>
                <a:cs typeface="Times New Roman" panose="02020603050405020304" pitchFamily="18" charset="0"/>
              </a:rPr>
              <a:t>Now connect the o/p (pin no. 1) of IC to the positive terminal of LED and negative terminal to the 220 ohm resistor followed by ground.</a:t>
            </a:r>
          </a:p>
          <a:p>
            <a:pPr marL="0" indent="0">
              <a:buNone/>
            </a:pPr>
            <a:r>
              <a:rPr lang="en-US" sz="2400" dirty="0">
                <a:latin typeface="Times New Roman" panose="02020603050405020304" pitchFamily="18" charset="0"/>
                <a:cs typeface="Times New Roman" panose="02020603050405020304" pitchFamily="18" charset="0"/>
              </a:rPr>
              <a:t>Finally, make ensure that the connections are connect. </a:t>
            </a:r>
          </a:p>
        </p:txBody>
      </p:sp>
    </p:spTree>
    <p:extLst>
      <p:ext uri="{BB962C8B-B14F-4D97-AF65-F5344CB8AC3E}">
        <p14:creationId xmlns:p14="http://schemas.microsoft.com/office/powerpoint/2010/main" val="47483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0A9-A3FF-4002-AFD4-6D729B866E35}"/>
              </a:ext>
            </a:extLst>
          </p:cNvPr>
          <p:cNvSpPr>
            <a:spLocks noGrp="1"/>
          </p:cNvSpPr>
          <p:nvPr>
            <p:ph type="title"/>
          </p:nvPr>
        </p:nvSpPr>
        <p:spPr>
          <a:xfrm>
            <a:off x="838200" y="365126"/>
            <a:ext cx="10515600" cy="315912"/>
          </a:xfrm>
        </p:spPr>
        <p:txBody>
          <a:bodyPr>
            <a:normAutofit fontScale="90000"/>
          </a:bodyPr>
          <a:lstStyle/>
          <a:p>
            <a:r>
              <a:rPr lang="en-US" sz="2800" b="1" u="sng" dirty="0">
                <a:latin typeface="Times New Roman" panose="02020603050405020304" pitchFamily="18" charset="0"/>
                <a:cs typeface="Times New Roman" panose="02020603050405020304" pitchFamily="18" charset="0"/>
              </a:rPr>
              <a:t>WORKING :</a:t>
            </a:r>
          </a:p>
        </p:txBody>
      </p:sp>
      <p:sp>
        <p:nvSpPr>
          <p:cNvPr id="3" name="Content Placeholder 2">
            <a:extLst>
              <a:ext uri="{FF2B5EF4-FFF2-40B4-BE49-F238E27FC236}">
                <a16:creationId xmlns:a16="http://schemas.microsoft.com/office/drawing/2014/main" id="{6A220805-1A84-4B86-BCDA-E2F1EE33D738}"/>
              </a:ext>
            </a:extLst>
          </p:cNvPr>
          <p:cNvSpPr>
            <a:spLocks noGrp="1"/>
          </p:cNvSpPr>
          <p:nvPr>
            <p:ph idx="1"/>
          </p:nvPr>
        </p:nvSpPr>
        <p:spPr>
          <a:xfrm>
            <a:off x="515471" y="681038"/>
            <a:ext cx="10515600" cy="4351338"/>
          </a:xfrm>
        </p:spPr>
        <p:txBody>
          <a:bodyPr>
            <a:no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this circuit the LM358 IC acts as basic comparator operated in non inverting mode. The basic working of comparator in this circuit is when the non inverting terminal is supplied with high voltage than the inverting terminal then the output will be high. If the non inverting terminal is supplied with low voltage than inverting terminal then the output will be low (i.e. zero).</a:t>
            </a:r>
          </a:p>
          <a:p>
            <a:r>
              <a:rPr lang="en-US" sz="2400" dirty="0">
                <a:latin typeface="Times New Roman" panose="02020603050405020304" pitchFamily="18" charset="0"/>
                <a:cs typeface="Times New Roman" panose="02020603050405020304" pitchFamily="18" charset="0"/>
              </a:rPr>
              <a:t>Since the inverting terminal is connected in between the two 4.7K ohm resistors which are connected in parallel with the battery (9V), the inverting terminal is supplied with some reference voltage like 4.5V (we can get it by using potential divider rule) .</a:t>
            </a:r>
          </a:p>
          <a:p>
            <a:r>
              <a:rPr lang="en-US" sz="2400" dirty="0">
                <a:latin typeface="Times New Roman" panose="02020603050405020304" pitchFamily="18" charset="0"/>
                <a:cs typeface="Times New Roman" panose="02020603050405020304" pitchFamily="18" charset="0"/>
              </a:rPr>
              <a:t>The non inverting input terminal is connected in between the LDR and 10K ohm resistor.</a:t>
            </a:r>
          </a:p>
          <a:p>
            <a:pPr marL="0" indent="0">
              <a:buNone/>
            </a:pPr>
            <a:r>
              <a:rPr lang="en-US" sz="2400" dirty="0">
                <a:latin typeface="Times New Roman" panose="02020603050405020304" pitchFamily="18" charset="0"/>
                <a:cs typeface="Times New Roman" panose="02020603050405020304" pitchFamily="18" charset="0"/>
              </a:rPr>
              <a:t>case(1) : when LDR is exposed to light.</a:t>
            </a:r>
          </a:p>
        </p:txBody>
      </p:sp>
    </p:spTree>
    <p:extLst>
      <p:ext uri="{BB962C8B-B14F-4D97-AF65-F5344CB8AC3E}">
        <p14:creationId xmlns:p14="http://schemas.microsoft.com/office/powerpoint/2010/main" val="2985070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893</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Bell MT</vt:lpstr>
      <vt:lpstr>Calibri</vt:lpstr>
      <vt:lpstr>Calibri Light</vt:lpstr>
      <vt:lpstr>Times New Roman</vt:lpstr>
      <vt:lpstr>Office Theme</vt:lpstr>
      <vt:lpstr>LICA MINOR PROJECT  MAKING OF DARK SENSOR USING LM358 IC AND LDR BATCH NO. : 2  </vt:lpstr>
      <vt:lpstr>CONTENTS:</vt:lpstr>
      <vt:lpstr>ABSTRACT :</vt:lpstr>
      <vt:lpstr>INTRODUCTION : </vt:lpstr>
      <vt:lpstr>Pin diagram of LM358 IC:</vt:lpstr>
      <vt:lpstr>Circuit diagram:</vt:lpstr>
      <vt:lpstr>Components required:</vt:lpstr>
      <vt:lpstr>Designing :</vt:lpstr>
      <vt:lpstr>WORKING :</vt:lpstr>
      <vt:lpstr>PowerPoint Presentation</vt:lpstr>
      <vt:lpstr>OUTPUT:</vt:lpstr>
      <vt:lpstr>Hardware output:  When LDR is exposed to light then LED will not glow (OFF). </vt:lpstr>
      <vt:lpstr>Hardware output:  When LDR is not exposed to light then LED will glow (ON).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LICA MINOR PROJECT   MAKING OF DARK SENSOR USING LM358 IC AND LDR BATCH NO. : 2  </dc:title>
  <dc:creator>Naveen Nitchal</dc:creator>
  <cp:lastModifiedBy>himachandra Nemani</cp:lastModifiedBy>
  <cp:revision>22</cp:revision>
  <dcterms:created xsi:type="dcterms:W3CDTF">2019-08-22T08:04:49Z</dcterms:created>
  <dcterms:modified xsi:type="dcterms:W3CDTF">2019-11-09T11:23:55Z</dcterms:modified>
</cp:coreProperties>
</file>